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83" r:id="rId3"/>
    <p:sldId id="272" r:id="rId4"/>
    <p:sldId id="271" r:id="rId5"/>
    <p:sldId id="259" r:id="rId6"/>
    <p:sldId id="275" r:id="rId7"/>
    <p:sldId id="276" r:id="rId8"/>
    <p:sldId id="290" r:id="rId9"/>
    <p:sldId id="273" r:id="rId10"/>
    <p:sldId id="277" r:id="rId11"/>
    <p:sldId id="278" r:id="rId12"/>
    <p:sldId id="268" r:id="rId13"/>
    <p:sldId id="279" r:id="rId14"/>
    <p:sldId id="280" r:id="rId15"/>
    <p:sldId id="281" r:id="rId16"/>
    <p:sldId id="282" r:id="rId17"/>
    <p:sldId id="267" r:id="rId18"/>
    <p:sldId id="291" r:id="rId19"/>
    <p:sldId id="265" r:id="rId20"/>
    <p:sldId id="284" r:id="rId21"/>
    <p:sldId id="285" r:id="rId22"/>
    <p:sldId id="286" r:id="rId23"/>
    <p:sldId id="287" r:id="rId24"/>
    <p:sldId id="288" r:id="rId25"/>
    <p:sldId id="289" r:id="rId26"/>
    <p:sldId id="270" r:id="rId27"/>
    <p:sldId id="269" r:id="rId28"/>
    <p:sldId id="256" r:id="rId29"/>
    <p:sldId id="262" r:id="rId30"/>
    <p:sldId id="261" r:id="rId31"/>
    <p:sldId id="260" r:id="rId32"/>
    <p:sldId id="263" r:id="rId33"/>
    <p:sldId id="264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>
      <p:cViewPr varScale="1">
        <p:scale>
          <a:sx n="76" d="100"/>
          <a:sy n="76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2C574-2687-4E3F-9C54-77F705A92C72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F862F-7445-4810-84A6-8063F374DD5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9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2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33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D62D-D0FC-4DA2-8A10-7B365572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BBF14-2328-4730-A2CC-F59DE9857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26B4C-185D-40B3-9C79-0D737AB0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B6651-6A0A-46DB-BEFA-D25ACBFF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D83B-BF3C-4EF2-ADC9-9611290A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9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2D54-E6D4-4882-BD43-4097B82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8EF9D-22EE-4163-85E9-9992EE216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9EDBD-297E-420C-A82D-9850348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9906-A12B-4180-80CC-E656DA95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DAB3-B2AD-49F6-9EEC-5C904DBF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3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4534F-4031-410A-8266-CE34295CF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3359B-14CE-435B-BEE5-384A391A6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EB14-869E-433E-8315-BAC49CF1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4C20-F1E2-44E3-A476-130BF6F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F14C-77E0-4AB5-8A19-F8350DD6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5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758-6AA9-4F1F-AFB1-E866B455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6B27-6358-4AFF-84E6-5AE67B342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B017-6517-4C3B-82D8-67DCB199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1E667-E71B-443C-9810-6C763CA4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821C-C3A8-43DA-B99B-A0F1C8B0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FF6E-CEFC-491D-9B05-60BBC1E5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7AB1-0A5D-4924-82C9-1488462B6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A7AF-0E97-49E8-9DEB-F1840D8D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C51D7-AD13-4689-90D9-2C263589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EAA2-61CD-4CA0-9025-C50AC83F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EB95-D976-49D9-AF3F-89BAEA00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B09A-6E68-4136-8F45-1566F8F3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98A9-8017-4ADD-A7CC-B113A9B57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1E77-8FB4-4CFB-ADD9-0107C2DA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13221-D9C1-445C-9F58-0F981FDD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5E1F3-F00B-4D94-894C-8590830C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7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97C7-C9C1-4683-926F-CC9FA7AF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F05EE-2C03-4698-9D4D-4CEA9726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73CCD-72BA-4848-910A-5C87A0AA8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19D7B-4B4B-40B8-A5C9-5F3F686D2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39C75-546C-4028-8EAF-1D224605F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0319F-9B7F-4F10-9DC8-948305E3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7BFD-B02B-44E3-A69D-955FA033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9E74C-BAB8-486E-9338-E9E1CD6F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2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B52F-2994-403A-A8C1-A42645EA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9FA32-D7B1-48A6-982D-15CA6632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66DA8-B197-4631-B544-C4D94959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9E275-BA3E-41A0-9BE4-E8C8ABF9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75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1C5D4-ED2E-4148-931F-1725760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44070-44CE-4DAB-984B-2ABF0BEB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7199-18CC-46D6-9BF9-043B1E96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5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3FFE-A3C7-4389-8C26-6EACA149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E599-41C7-4FC7-9EF1-7F1567CB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6D90C-9368-4505-9815-E5C142ED9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B9CA8-100D-4BE8-84E9-75DED930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9067F-90B2-4E70-A689-EA1C263A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49AE5-146A-4BFF-A5F0-BEA9F8C3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8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A508-C14E-49AB-821D-B34AA2AF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AFDBC-20FC-479D-AFD7-7DD5CA46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2004C-47B4-469B-A0E9-4C99969A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E5E81-6496-49FB-8D56-8212E6A6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315C7-8C24-4D4F-92CE-84C45CA4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BB30C-A801-4AC1-8526-6F3288A2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5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E4A2C-75DC-48C3-B599-1F20B88B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F4112-4267-4015-B103-8B963437F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42EB2-8F9F-4351-97C2-5C54E2A7D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283-60E3-4AAD-B12A-1E906E5FE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0C725-F910-4793-984C-C8D4F99DE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08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quickstart/set-up-git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7DD30-E617-BB40-B422-052151297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Version control, git, and GitHub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0F6227-4914-F24F-81F4-4EDA33240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Carlos Valencia-Hernández</a:t>
            </a:r>
          </a:p>
        </p:txBody>
      </p:sp>
      <p:pic>
        <p:nvPicPr>
          <p:cNvPr id="1026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2D1DC87C-C343-6247-BE65-54EC27C8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6" y="4010025"/>
            <a:ext cx="506306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107DE-1158-479C-AF10-F2FBA30B684E}"/>
              </a:ext>
            </a:extLst>
          </p:cNvPr>
          <p:cNvSpPr txBox="1"/>
          <p:nvPr/>
        </p:nvSpPr>
        <p:spPr>
          <a:xfrm>
            <a:off x="528033" y="463639"/>
            <a:ext cx="370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EPH Lunchtime hacks, June 29</a:t>
            </a:r>
            <a:r>
              <a:rPr lang="en-GB" b="1" baseline="30000" dirty="0"/>
              <a:t>th</a:t>
            </a:r>
            <a:r>
              <a:rPr lang="en-GB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61771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6783E-6E71-8744-93A1-FB4F9E97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B879B1-D032-D94D-A03F-A9E230E51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C7EAB-3D9A-634B-8D54-41B573A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85" y="365125"/>
            <a:ext cx="9890832" cy="60780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6661E03-9152-0345-9092-DF0C10811FFC}"/>
              </a:ext>
            </a:extLst>
          </p:cNvPr>
          <p:cNvSpPr txBox="1"/>
          <p:nvPr/>
        </p:nvSpPr>
        <p:spPr>
          <a:xfrm>
            <a:off x="1320800" y="6492875"/>
            <a:ext cx="693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insights.stackoverflow.com</a:t>
            </a:r>
            <a:r>
              <a:rPr lang="es-ES" dirty="0"/>
              <a:t>/</a:t>
            </a:r>
            <a:r>
              <a:rPr lang="es-ES" dirty="0" err="1"/>
              <a:t>survey</a:t>
            </a:r>
            <a:r>
              <a:rPr lang="es-ES" dirty="0"/>
              <a:t>/2018#development-practices</a:t>
            </a:r>
            <a:endParaRPr lang="es-GB" dirty="0"/>
          </a:p>
        </p:txBody>
      </p:sp>
    </p:spTree>
    <p:extLst>
      <p:ext uri="{BB962C8B-B14F-4D97-AF65-F5344CB8AC3E}">
        <p14:creationId xmlns:p14="http://schemas.microsoft.com/office/powerpoint/2010/main" val="80470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26401-9D25-7F4F-AB66-B23D3218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Snapshots, not differences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B874CC-7EB5-494E-AA58-501397BD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B" dirty="0"/>
              <a:t>Other version control software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6D2FF2-BBBE-1942-9453-3C3FC253E4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B" dirty="0"/>
              <a:t>Git (snapshots)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4024A-BA8C-F84A-8E87-424BDC1A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0" y="2373312"/>
            <a:ext cx="5376550" cy="2111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97DD50-1969-0249-9019-23B53891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373312"/>
            <a:ext cx="5376550" cy="20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68A3-276A-4F5F-BA3F-8A7DA5AA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169"/>
            <a:ext cx="10515600" cy="1325563"/>
          </a:xfrm>
        </p:spPr>
        <p:txBody>
          <a:bodyPr/>
          <a:lstStyle/>
          <a:p>
            <a:r>
              <a:rPr lang="en-GB" dirty="0"/>
              <a:t>Frequently used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A262-CF95-4C74-98AF-BFA7F8BC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" y="919954"/>
            <a:ext cx="11142133" cy="573484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Repository</a:t>
            </a:r>
          </a:p>
          <a:p>
            <a:pPr marL="0" indent="0">
              <a:buNone/>
            </a:pPr>
            <a:r>
              <a:rPr lang="en-GB" dirty="0"/>
              <a:t>A folder that contains a project. (Although you can have multiple projects inside a repository)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Commit</a:t>
            </a:r>
          </a:p>
          <a:p>
            <a:pPr marL="0" indent="0">
              <a:buNone/>
            </a:pPr>
            <a:r>
              <a:rPr lang="en-GB" dirty="0"/>
              <a:t>Each snapshot or version of the project (locally)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Branch</a:t>
            </a:r>
          </a:p>
          <a:p>
            <a:pPr marL="0" indent="0">
              <a:buNone/>
            </a:pPr>
            <a:r>
              <a:rPr lang="en-GB" dirty="0"/>
              <a:t>A sequence of commits that has an order. (A</a:t>
            </a:r>
            <a:r>
              <a:rPr lang="en-GB" i="1" dirty="0"/>
              <a:t> Master </a:t>
            </a:r>
            <a:r>
              <a:rPr lang="en-GB" dirty="0"/>
              <a:t>branch)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Push</a:t>
            </a:r>
          </a:p>
          <a:p>
            <a:endParaRPr lang="en-GB" dirty="0"/>
          </a:p>
          <a:p>
            <a:r>
              <a:rPr lang="en-GB" b="1" dirty="0"/>
              <a:t>Pull</a:t>
            </a:r>
          </a:p>
        </p:txBody>
      </p:sp>
      <p:pic>
        <p:nvPicPr>
          <p:cNvPr id="4" name="Picture 2" descr="The Most Confusing Moments In The Matrix Trilogy Explained">
            <a:extLst>
              <a:ext uri="{FF2B5EF4-FFF2-40B4-BE49-F238E27FC236}">
                <a16:creationId xmlns:a16="http://schemas.microsoft.com/office/drawing/2014/main" id="{6A464FC8-5CC3-495B-92F5-A914716BD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 b="50000"/>
          <a:stretch/>
        </p:blipFill>
        <p:spPr bwMode="auto">
          <a:xfrm>
            <a:off x="7967423" y="2497667"/>
            <a:ext cx="1658920" cy="124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oppy disk - Wikipedia">
            <a:extLst>
              <a:ext uri="{FF2B5EF4-FFF2-40B4-BE49-F238E27FC236}">
                <a16:creationId xmlns:a16="http://schemas.microsoft.com/office/drawing/2014/main" id="{9A37365A-A2AE-7345-B00B-084BF997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706" y="2527270"/>
            <a:ext cx="1270835" cy="12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Folder?">
            <a:extLst>
              <a:ext uri="{FF2B5EF4-FFF2-40B4-BE49-F238E27FC236}">
                <a16:creationId xmlns:a16="http://schemas.microsoft.com/office/drawing/2014/main" id="{F69F9419-4ABB-4F4B-B731-EA9FCB6FA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89" y="480063"/>
            <a:ext cx="1153592" cy="8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loading and Downloading: What It Means">
            <a:extLst>
              <a:ext uri="{FF2B5EF4-FFF2-40B4-BE49-F238E27FC236}">
                <a16:creationId xmlns:a16="http://schemas.microsoft.com/office/drawing/2014/main" id="{D66DB11E-5EFE-DB43-B40C-2D5600FA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3" y="5098830"/>
            <a:ext cx="1498600" cy="83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Manager for Fire TV: Amazon.co.uk: Appstore for Android">
            <a:extLst>
              <a:ext uri="{FF2B5EF4-FFF2-40B4-BE49-F238E27FC236}">
                <a16:creationId xmlns:a16="http://schemas.microsoft.com/office/drawing/2014/main" id="{FD4C2025-4163-674A-AA7A-055742BA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68" y="5898625"/>
            <a:ext cx="869478" cy="8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7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DB07-B415-9B43-9C29-C546EDAA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Main sections of a Git project</a:t>
            </a:r>
          </a:p>
        </p:txBody>
      </p:sp>
      <p:pic>
        <p:nvPicPr>
          <p:cNvPr id="3074" name="Picture 2" descr="Working tree, staging area, and Git directory.">
            <a:extLst>
              <a:ext uri="{FF2B5EF4-FFF2-40B4-BE49-F238E27FC236}">
                <a16:creationId xmlns:a16="http://schemas.microsoft.com/office/drawing/2014/main" id="{E06E6E75-1F14-9B4A-813A-F2F7280055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82" y="1690688"/>
            <a:ext cx="7266035" cy="399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D13AF3-453A-0449-AFF5-E87C5C1CC617}"/>
              </a:ext>
            </a:extLst>
          </p:cNvPr>
          <p:cNvSpPr txBox="1"/>
          <p:nvPr/>
        </p:nvSpPr>
        <p:spPr>
          <a:xfrm>
            <a:off x="838200" y="6308209"/>
            <a:ext cx="629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git-scm.com</a:t>
            </a:r>
            <a:r>
              <a:rPr lang="es-ES" dirty="0"/>
              <a:t>/</a:t>
            </a:r>
            <a:r>
              <a:rPr lang="es-ES" dirty="0" err="1"/>
              <a:t>book</a:t>
            </a:r>
            <a:r>
              <a:rPr lang="es-ES" dirty="0"/>
              <a:t>/en/v2/Getting-Started-What-is-Git%3F</a:t>
            </a:r>
            <a:endParaRPr lang="es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21F453-2C2A-F148-9CE9-7C6BEAE82F16}"/>
              </a:ext>
            </a:extLst>
          </p:cNvPr>
          <p:cNvSpPr txBox="1"/>
          <p:nvPr/>
        </p:nvSpPr>
        <p:spPr>
          <a:xfrm>
            <a:off x="8619066" y="294960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/>
              <a:t>(PULL)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260D7B-C73D-934E-8FA0-5E4C9F83E626}"/>
              </a:ext>
            </a:extLst>
          </p:cNvPr>
          <p:cNvSpPr txBox="1"/>
          <p:nvPr/>
        </p:nvSpPr>
        <p:spPr>
          <a:xfrm>
            <a:off x="7918233" y="51673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50719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AB48B2-83FB-44C9-BB06-674EA69079A2}"/>
              </a:ext>
            </a:extLst>
          </p:cNvPr>
          <p:cNvCxnSpPr/>
          <p:nvPr/>
        </p:nvCxnSpPr>
        <p:spPr>
          <a:xfrm>
            <a:off x="1920674" y="2668401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768805-A9B9-40C8-AFEB-E48FB1BF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0"/>
            <a:ext cx="10515600" cy="1325563"/>
          </a:xfrm>
        </p:spPr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E618C4-F672-4C1A-B1F5-BCFB26368935}"/>
              </a:ext>
            </a:extLst>
          </p:cNvPr>
          <p:cNvSpPr/>
          <p:nvPr/>
        </p:nvSpPr>
        <p:spPr>
          <a:xfrm>
            <a:off x="1728563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A5FAD-40A0-43DA-9320-28362F8FC493}"/>
              </a:ext>
            </a:extLst>
          </p:cNvPr>
          <p:cNvCxnSpPr/>
          <p:nvPr/>
        </p:nvCxnSpPr>
        <p:spPr>
          <a:xfrm>
            <a:off x="4395563" y="2674782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805D0D-2D28-4E9C-A883-B5A7549C15BC}"/>
              </a:ext>
            </a:extLst>
          </p:cNvPr>
          <p:cNvSpPr txBox="1"/>
          <p:nvPr/>
        </p:nvSpPr>
        <p:spPr>
          <a:xfrm>
            <a:off x="224171" y="2455788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21B86-A940-4605-8D5C-A0DB2000E690}"/>
              </a:ext>
            </a:extLst>
          </p:cNvPr>
          <p:cNvCxnSpPr>
            <a:cxnSpLocks/>
          </p:cNvCxnSpPr>
          <p:nvPr/>
        </p:nvCxnSpPr>
        <p:spPr>
          <a:xfrm>
            <a:off x="5368956" y="3929078"/>
            <a:ext cx="41393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20FDC-C0F6-48A0-8859-EE70AC67607B}"/>
              </a:ext>
            </a:extLst>
          </p:cNvPr>
          <p:cNvCxnSpPr>
            <a:cxnSpLocks/>
          </p:cNvCxnSpPr>
          <p:nvPr/>
        </p:nvCxnSpPr>
        <p:spPr>
          <a:xfrm>
            <a:off x="4547962" y="2670549"/>
            <a:ext cx="820994" cy="12585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8C99C-34CD-4C91-A70C-B07A18B2807E}"/>
              </a:ext>
            </a:extLst>
          </p:cNvPr>
          <p:cNvCxnSpPr>
            <a:cxnSpLocks/>
          </p:cNvCxnSpPr>
          <p:nvPr/>
        </p:nvCxnSpPr>
        <p:spPr>
          <a:xfrm flipV="1">
            <a:off x="9532919" y="2670549"/>
            <a:ext cx="796412" cy="12880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B6D3C5-036D-474F-ACF4-F1A8B3E7833F}"/>
              </a:ext>
            </a:extLst>
          </p:cNvPr>
          <p:cNvSpPr txBox="1"/>
          <p:nvPr/>
        </p:nvSpPr>
        <p:spPr>
          <a:xfrm>
            <a:off x="5393538" y="3535810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“A”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5F308-CA21-460F-8336-9B908CC15B2E}"/>
              </a:ext>
            </a:extLst>
          </p:cNvPr>
          <p:cNvSpPr txBox="1"/>
          <p:nvPr/>
        </p:nvSpPr>
        <p:spPr>
          <a:xfrm>
            <a:off x="555134" y="1009008"/>
            <a:ext cx="451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Files with two copies that are </a:t>
            </a:r>
            <a:r>
              <a:rPr lang="en-GB" i="1" dirty="0"/>
              <a:t>simultaneous</a:t>
            </a: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B292825-4076-48FE-874E-C8B907402FC8}"/>
              </a:ext>
            </a:extLst>
          </p:cNvPr>
          <p:cNvSpPr txBox="1">
            <a:spLocks/>
          </p:cNvSpPr>
          <p:nvPr/>
        </p:nvSpPr>
        <p:spPr>
          <a:xfrm>
            <a:off x="695630" y="1258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63F972-1B1D-4886-9F8D-ADDDD48F969C}"/>
              </a:ext>
            </a:extLst>
          </p:cNvPr>
          <p:cNvSpPr/>
          <p:nvPr/>
        </p:nvSpPr>
        <p:spPr>
          <a:xfrm>
            <a:off x="2636972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7A939-E4AB-4AC9-9B96-81BA8B6E864C}"/>
              </a:ext>
            </a:extLst>
          </p:cNvPr>
          <p:cNvSpPr/>
          <p:nvPr/>
        </p:nvSpPr>
        <p:spPr>
          <a:xfrm>
            <a:off x="3498369" y="2547022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A6206-421E-41D8-8F35-59E94237FFEB}"/>
              </a:ext>
            </a:extLst>
          </p:cNvPr>
          <p:cNvSpPr/>
          <p:nvPr/>
        </p:nvSpPr>
        <p:spPr>
          <a:xfrm>
            <a:off x="4394488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4D319B-4CB0-44DE-A22B-4B7F74397B8D}"/>
              </a:ext>
            </a:extLst>
          </p:cNvPr>
          <p:cNvCxnSpPr>
            <a:cxnSpLocks/>
          </p:cNvCxnSpPr>
          <p:nvPr/>
        </p:nvCxnSpPr>
        <p:spPr>
          <a:xfrm flipH="1">
            <a:off x="5801038" y="2023854"/>
            <a:ext cx="772371" cy="644575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45A0FB-24F7-451E-B3DC-2D3CD08CFAAE}"/>
              </a:ext>
            </a:extLst>
          </p:cNvPr>
          <p:cNvSpPr txBox="1"/>
          <p:nvPr/>
        </p:nvSpPr>
        <p:spPr>
          <a:xfrm>
            <a:off x="6258775" y="2248052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“B” branch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28FED1-C6C9-4476-9433-89FC3413144A}"/>
              </a:ext>
            </a:extLst>
          </p:cNvPr>
          <p:cNvCxnSpPr>
            <a:cxnSpLocks/>
          </p:cNvCxnSpPr>
          <p:nvPr/>
        </p:nvCxnSpPr>
        <p:spPr>
          <a:xfrm flipV="1">
            <a:off x="6570568" y="1998507"/>
            <a:ext cx="3249562" cy="846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D64A22-E097-4202-ACE8-953DAFFA73AC}"/>
              </a:ext>
            </a:extLst>
          </p:cNvPr>
          <p:cNvCxnSpPr>
            <a:cxnSpLocks/>
          </p:cNvCxnSpPr>
          <p:nvPr/>
        </p:nvCxnSpPr>
        <p:spPr>
          <a:xfrm flipH="1" flipV="1">
            <a:off x="9747485" y="1980670"/>
            <a:ext cx="975136" cy="636714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CCCF1B-78AE-4757-BD97-0388482A9D1D}"/>
              </a:ext>
            </a:extLst>
          </p:cNvPr>
          <p:cNvSpPr/>
          <p:nvPr/>
        </p:nvSpPr>
        <p:spPr>
          <a:xfrm>
            <a:off x="5659854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7835CA-E538-4B59-8317-054963C3F685}"/>
              </a:ext>
            </a:extLst>
          </p:cNvPr>
          <p:cNvSpPr/>
          <p:nvPr/>
        </p:nvSpPr>
        <p:spPr>
          <a:xfrm>
            <a:off x="6417443" y="1874277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7749A8-AC3E-471E-8B0E-7698A40D4C16}"/>
              </a:ext>
            </a:extLst>
          </p:cNvPr>
          <p:cNvSpPr/>
          <p:nvPr/>
        </p:nvSpPr>
        <p:spPr>
          <a:xfrm>
            <a:off x="8019263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2A4FB9-67A3-4630-8920-86C4889960A0}"/>
              </a:ext>
            </a:extLst>
          </p:cNvPr>
          <p:cNvSpPr/>
          <p:nvPr/>
        </p:nvSpPr>
        <p:spPr>
          <a:xfrm>
            <a:off x="9529739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64AC8-DA2E-4C2E-AF9D-72F09A8621A4}"/>
              </a:ext>
            </a:extLst>
          </p:cNvPr>
          <p:cNvSpPr/>
          <p:nvPr/>
        </p:nvSpPr>
        <p:spPr>
          <a:xfrm>
            <a:off x="5240063" y="3754009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9452C0-414F-431E-8452-0666DC066DDC}"/>
              </a:ext>
            </a:extLst>
          </p:cNvPr>
          <p:cNvSpPr/>
          <p:nvPr/>
        </p:nvSpPr>
        <p:spPr>
          <a:xfrm>
            <a:off x="7374200" y="3766877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3B738-B279-4C7F-8CDB-9498A42D8FE5}"/>
              </a:ext>
            </a:extLst>
          </p:cNvPr>
          <p:cNvSpPr/>
          <p:nvPr/>
        </p:nvSpPr>
        <p:spPr>
          <a:xfrm>
            <a:off x="9367153" y="3766876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EEE1914-5135-C246-9619-749F5799C59F}"/>
              </a:ext>
            </a:extLst>
          </p:cNvPr>
          <p:cNvSpPr txBox="1"/>
          <p:nvPr/>
        </p:nvSpPr>
        <p:spPr>
          <a:xfrm>
            <a:off x="6194329" y="2807974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Main branch</a:t>
            </a:r>
          </a:p>
        </p:txBody>
      </p:sp>
      <p:sp>
        <p:nvSpPr>
          <p:cNvPr id="35" name="Oval 28">
            <a:extLst>
              <a:ext uri="{FF2B5EF4-FFF2-40B4-BE49-F238E27FC236}">
                <a16:creationId xmlns:a16="http://schemas.microsoft.com/office/drawing/2014/main" id="{079B760B-018C-DB4F-BA4D-13A200314A7A}"/>
              </a:ext>
            </a:extLst>
          </p:cNvPr>
          <p:cNvSpPr/>
          <p:nvPr/>
        </p:nvSpPr>
        <p:spPr>
          <a:xfrm>
            <a:off x="10636899" y="2537207"/>
            <a:ext cx="282367" cy="2470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B238F65-6CB6-E446-AD5A-E0BD980660A3}"/>
              </a:ext>
            </a:extLst>
          </p:cNvPr>
          <p:cNvSpPr txBox="1"/>
          <p:nvPr/>
        </p:nvSpPr>
        <p:spPr>
          <a:xfrm>
            <a:off x="9832944" y="3340795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Merge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9A8C5B6A-0E3F-B848-BAE5-CC5A7C8EB148}"/>
              </a:ext>
            </a:extLst>
          </p:cNvPr>
          <p:cNvSpPr/>
          <p:nvPr/>
        </p:nvSpPr>
        <p:spPr>
          <a:xfrm>
            <a:off x="10115789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29DC9F8D-E3AA-4647-B4A6-34EBE5867B03}"/>
              </a:ext>
            </a:extLst>
          </p:cNvPr>
          <p:cNvSpPr txBox="1"/>
          <p:nvPr/>
        </p:nvSpPr>
        <p:spPr>
          <a:xfrm>
            <a:off x="7057990" y="4680851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Commits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7AB3E2C-C319-A049-847C-ED45471A1EE3}"/>
              </a:ext>
            </a:extLst>
          </p:cNvPr>
          <p:cNvCxnSpPr>
            <a:cxnSpLocks/>
          </p:cNvCxnSpPr>
          <p:nvPr/>
        </p:nvCxnSpPr>
        <p:spPr>
          <a:xfrm flipV="1">
            <a:off x="8160446" y="4091281"/>
            <a:ext cx="1206707" cy="5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05D755E-4787-1446-B3B7-3F39D2D20F8F}"/>
              </a:ext>
            </a:extLst>
          </p:cNvPr>
          <p:cNvCxnSpPr>
            <a:cxnSpLocks/>
          </p:cNvCxnSpPr>
          <p:nvPr/>
        </p:nvCxnSpPr>
        <p:spPr>
          <a:xfrm flipV="1">
            <a:off x="7515383" y="4172654"/>
            <a:ext cx="0" cy="42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D130A06-C193-1F49-AFD6-A6C161B30841}"/>
              </a:ext>
            </a:extLst>
          </p:cNvPr>
          <p:cNvCxnSpPr>
            <a:cxnSpLocks/>
          </p:cNvCxnSpPr>
          <p:nvPr/>
        </p:nvCxnSpPr>
        <p:spPr>
          <a:xfrm flipH="1" flipV="1">
            <a:off x="5522431" y="4123342"/>
            <a:ext cx="1347890" cy="64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D36495A-79D3-F041-81A1-53E3D148CCC5}"/>
              </a:ext>
            </a:extLst>
          </p:cNvPr>
          <p:cNvSpPr/>
          <p:nvPr/>
        </p:nvSpPr>
        <p:spPr>
          <a:xfrm>
            <a:off x="10233375" y="1943992"/>
            <a:ext cx="8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Merge</a:t>
            </a:r>
            <a:endParaRPr lang="es-GB" dirty="0"/>
          </a:p>
        </p:txBody>
      </p:sp>
    </p:spTree>
    <p:extLst>
      <p:ext uri="{BB962C8B-B14F-4D97-AF65-F5344CB8AC3E}">
        <p14:creationId xmlns:p14="http://schemas.microsoft.com/office/powerpoint/2010/main" val="256659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AB48B2-83FB-44C9-BB06-674EA69079A2}"/>
              </a:ext>
            </a:extLst>
          </p:cNvPr>
          <p:cNvCxnSpPr/>
          <p:nvPr/>
        </p:nvCxnSpPr>
        <p:spPr>
          <a:xfrm>
            <a:off x="1920674" y="2668401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768805-A9B9-40C8-AFEB-E48FB1BF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0"/>
            <a:ext cx="10515600" cy="1325563"/>
          </a:xfrm>
        </p:spPr>
        <p:txBody>
          <a:bodyPr/>
          <a:lstStyle/>
          <a:p>
            <a:r>
              <a:rPr lang="en-GB" dirty="0"/>
              <a:t>Conflict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E618C4-F672-4C1A-B1F5-BCFB26368935}"/>
              </a:ext>
            </a:extLst>
          </p:cNvPr>
          <p:cNvSpPr/>
          <p:nvPr/>
        </p:nvSpPr>
        <p:spPr>
          <a:xfrm>
            <a:off x="1728563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A5FAD-40A0-43DA-9320-28362F8FC493}"/>
              </a:ext>
            </a:extLst>
          </p:cNvPr>
          <p:cNvCxnSpPr/>
          <p:nvPr/>
        </p:nvCxnSpPr>
        <p:spPr>
          <a:xfrm>
            <a:off x="4395563" y="2674782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805D0D-2D28-4E9C-A883-B5A7549C15BC}"/>
              </a:ext>
            </a:extLst>
          </p:cNvPr>
          <p:cNvSpPr txBox="1"/>
          <p:nvPr/>
        </p:nvSpPr>
        <p:spPr>
          <a:xfrm>
            <a:off x="224171" y="2455788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21B86-A940-4605-8D5C-A0DB2000E690}"/>
              </a:ext>
            </a:extLst>
          </p:cNvPr>
          <p:cNvCxnSpPr>
            <a:cxnSpLocks/>
          </p:cNvCxnSpPr>
          <p:nvPr/>
        </p:nvCxnSpPr>
        <p:spPr>
          <a:xfrm>
            <a:off x="5368956" y="3929078"/>
            <a:ext cx="41393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20FDC-C0F6-48A0-8859-EE70AC67607B}"/>
              </a:ext>
            </a:extLst>
          </p:cNvPr>
          <p:cNvCxnSpPr>
            <a:cxnSpLocks/>
          </p:cNvCxnSpPr>
          <p:nvPr/>
        </p:nvCxnSpPr>
        <p:spPr>
          <a:xfrm>
            <a:off x="4547962" y="2670549"/>
            <a:ext cx="820994" cy="12585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8C99C-34CD-4C91-A70C-B07A18B2807E}"/>
              </a:ext>
            </a:extLst>
          </p:cNvPr>
          <p:cNvCxnSpPr>
            <a:cxnSpLocks/>
          </p:cNvCxnSpPr>
          <p:nvPr/>
        </p:nvCxnSpPr>
        <p:spPr>
          <a:xfrm flipV="1">
            <a:off x="9532919" y="2670549"/>
            <a:ext cx="796412" cy="12880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B6D3C5-036D-474F-ACF4-F1A8B3E7833F}"/>
              </a:ext>
            </a:extLst>
          </p:cNvPr>
          <p:cNvSpPr txBox="1"/>
          <p:nvPr/>
        </p:nvSpPr>
        <p:spPr>
          <a:xfrm>
            <a:off x="5393538" y="3535810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“A”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5F308-CA21-460F-8336-9B908CC15B2E}"/>
              </a:ext>
            </a:extLst>
          </p:cNvPr>
          <p:cNvSpPr txBox="1"/>
          <p:nvPr/>
        </p:nvSpPr>
        <p:spPr>
          <a:xfrm>
            <a:off x="555134" y="1009008"/>
            <a:ext cx="454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Merging branches with competing commits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B292825-4076-48FE-874E-C8B907402FC8}"/>
              </a:ext>
            </a:extLst>
          </p:cNvPr>
          <p:cNvSpPr txBox="1">
            <a:spLocks/>
          </p:cNvSpPr>
          <p:nvPr/>
        </p:nvSpPr>
        <p:spPr>
          <a:xfrm>
            <a:off x="695630" y="1258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63F972-1B1D-4886-9F8D-ADDDD48F969C}"/>
              </a:ext>
            </a:extLst>
          </p:cNvPr>
          <p:cNvSpPr/>
          <p:nvPr/>
        </p:nvSpPr>
        <p:spPr>
          <a:xfrm>
            <a:off x="2636972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7A939-E4AB-4AC9-9B96-81BA8B6E864C}"/>
              </a:ext>
            </a:extLst>
          </p:cNvPr>
          <p:cNvSpPr/>
          <p:nvPr/>
        </p:nvSpPr>
        <p:spPr>
          <a:xfrm>
            <a:off x="3498369" y="2547022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A6206-421E-41D8-8F35-59E94237FFEB}"/>
              </a:ext>
            </a:extLst>
          </p:cNvPr>
          <p:cNvSpPr/>
          <p:nvPr/>
        </p:nvSpPr>
        <p:spPr>
          <a:xfrm>
            <a:off x="4394488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4D319B-4CB0-44DE-A22B-4B7F74397B8D}"/>
              </a:ext>
            </a:extLst>
          </p:cNvPr>
          <p:cNvCxnSpPr>
            <a:cxnSpLocks/>
          </p:cNvCxnSpPr>
          <p:nvPr/>
        </p:nvCxnSpPr>
        <p:spPr>
          <a:xfrm flipH="1">
            <a:off x="5801038" y="2023854"/>
            <a:ext cx="772371" cy="644575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45A0FB-24F7-451E-B3DC-2D3CD08CFAAE}"/>
              </a:ext>
            </a:extLst>
          </p:cNvPr>
          <p:cNvSpPr txBox="1"/>
          <p:nvPr/>
        </p:nvSpPr>
        <p:spPr>
          <a:xfrm>
            <a:off x="6258775" y="2248052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“B” branch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28FED1-C6C9-4476-9433-89FC3413144A}"/>
              </a:ext>
            </a:extLst>
          </p:cNvPr>
          <p:cNvCxnSpPr>
            <a:cxnSpLocks/>
          </p:cNvCxnSpPr>
          <p:nvPr/>
        </p:nvCxnSpPr>
        <p:spPr>
          <a:xfrm flipV="1">
            <a:off x="6570568" y="1998507"/>
            <a:ext cx="3249562" cy="846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D64A22-E097-4202-ACE8-953DAFFA73AC}"/>
              </a:ext>
            </a:extLst>
          </p:cNvPr>
          <p:cNvCxnSpPr>
            <a:cxnSpLocks/>
          </p:cNvCxnSpPr>
          <p:nvPr/>
        </p:nvCxnSpPr>
        <p:spPr>
          <a:xfrm flipH="1" flipV="1">
            <a:off x="9747485" y="1980670"/>
            <a:ext cx="975136" cy="636714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CCCF1B-78AE-4757-BD97-0388482A9D1D}"/>
              </a:ext>
            </a:extLst>
          </p:cNvPr>
          <p:cNvSpPr/>
          <p:nvPr/>
        </p:nvSpPr>
        <p:spPr>
          <a:xfrm>
            <a:off x="5659854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7835CA-E538-4B59-8317-054963C3F685}"/>
              </a:ext>
            </a:extLst>
          </p:cNvPr>
          <p:cNvSpPr/>
          <p:nvPr/>
        </p:nvSpPr>
        <p:spPr>
          <a:xfrm>
            <a:off x="6417443" y="1874277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7749A8-AC3E-471E-8B0E-7698A40D4C16}"/>
              </a:ext>
            </a:extLst>
          </p:cNvPr>
          <p:cNvSpPr/>
          <p:nvPr/>
        </p:nvSpPr>
        <p:spPr>
          <a:xfrm>
            <a:off x="8019263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2A4FB9-67A3-4630-8920-86C4889960A0}"/>
              </a:ext>
            </a:extLst>
          </p:cNvPr>
          <p:cNvSpPr/>
          <p:nvPr/>
        </p:nvSpPr>
        <p:spPr>
          <a:xfrm>
            <a:off x="9529739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64AC8-DA2E-4C2E-AF9D-72F09A8621A4}"/>
              </a:ext>
            </a:extLst>
          </p:cNvPr>
          <p:cNvSpPr/>
          <p:nvPr/>
        </p:nvSpPr>
        <p:spPr>
          <a:xfrm>
            <a:off x="5240063" y="3754009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9452C0-414F-431E-8452-0666DC066DDC}"/>
              </a:ext>
            </a:extLst>
          </p:cNvPr>
          <p:cNvSpPr/>
          <p:nvPr/>
        </p:nvSpPr>
        <p:spPr>
          <a:xfrm>
            <a:off x="7374200" y="3766877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3B738-B279-4C7F-8CDB-9498A42D8FE5}"/>
              </a:ext>
            </a:extLst>
          </p:cNvPr>
          <p:cNvSpPr/>
          <p:nvPr/>
        </p:nvSpPr>
        <p:spPr>
          <a:xfrm>
            <a:off x="9367153" y="3766876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EEE1914-5135-C246-9619-749F5799C59F}"/>
              </a:ext>
            </a:extLst>
          </p:cNvPr>
          <p:cNvSpPr txBox="1"/>
          <p:nvPr/>
        </p:nvSpPr>
        <p:spPr>
          <a:xfrm>
            <a:off x="6194329" y="2807974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Main branch</a:t>
            </a:r>
          </a:p>
        </p:txBody>
      </p:sp>
      <p:sp>
        <p:nvSpPr>
          <p:cNvPr id="35" name="Oval 28">
            <a:extLst>
              <a:ext uri="{FF2B5EF4-FFF2-40B4-BE49-F238E27FC236}">
                <a16:creationId xmlns:a16="http://schemas.microsoft.com/office/drawing/2014/main" id="{079B760B-018C-DB4F-BA4D-13A200314A7A}"/>
              </a:ext>
            </a:extLst>
          </p:cNvPr>
          <p:cNvSpPr/>
          <p:nvPr/>
        </p:nvSpPr>
        <p:spPr>
          <a:xfrm>
            <a:off x="10636899" y="2554214"/>
            <a:ext cx="282367" cy="2470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B238F65-6CB6-E446-AD5A-E0BD980660A3}"/>
              </a:ext>
            </a:extLst>
          </p:cNvPr>
          <p:cNvSpPr txBox="1"/>
          <p:nvPr/>
        </p:nvSpPr>
        <p:spPr>
          <a:xfrm>
            <a:off x="10489070" y="3384677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Conflict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AA37B1B-BCC2-3843-9701-1C2819E7D824}"/>
              </a:ext>
            </a:extLst>
          </p:cNvPr>
          <p:cNvCxnSpPr>
            <a:cxnSpLocks/>
          </p:cNvCxnSpPr>
          <p:nvPr/>
        </p:nvCxnSpPr>
        <p:spPr>
          <a:xfrm flipH="1" flipV="1">
            <a:off x="10919266" y="2807974"/>
            <a:ext cx="265093" cy="40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20">
            <a:extLst>
              <a:ext uri="{FF2B5EF4-FFF2-40B4-BE49-F238E27FC236}">
                <a16:creationId xmlns:a16="http://schemas.microsoft.com/office/drawing/2014/main" id="{9A8C5B6A-0E3F-B848-BAE5-CC5A7C8EB148}"/>
              </a:ext>
            </a:extLst>
          </p:cNvPr>
          <p:cNvSpPr/>
          <p:nvPr/>
        </p:nvSpPr>
        <p:spPr>
          <a:xfrm>
            <a:off x="10115789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29DC9F8D-E3AA-4647-B4A6-34EBE5867B03}"/>
              </a:ext>
            </a:extLst>
          </p:cNvPr>
          <p:cNvSpPr txBox="1"/>
          <p:nvPr/>
        </p:nvSpPr>
        <p:spPr>
          <a:xfrm>
            <a:off x="7057990" y="4680851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Commits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7AB3E2C-C319-A049-847C-ED45471A1EE3}"/>
              </a:ext>
            </a:extLst>
          </p:cNvPr>
          <p:cNvCxnSpPr>
            <a:cxnSpLocks/>
          </p:cNvCxnSpPr>
          <p:nvPr/>
        </p:nvCxnSpPr>
        <p:spPr>
          <a:xfrm flipV="1">
            <a:off x="8160446" y="4091281"/>
            <a:ext cx="1206707" cy="5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05D755E-4787-1446-B3B7-3F39D2D20F8F}"/>
              </a:ext>
            </a:extLst>
          </p:cNvPr>
          <p:cNvCxnSpPr>
            <a:cxnSpLocks/>
          </p:cNvCxnSpPr>
          <p:nvPr/>
        </p:nvCxnSpPr>
        <p:spPr>
          <a:xfrm flipV="1">
            <a:off x="7515383" y="4172654"/>
            <a:ext cx="0" cy="42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D130A06-C193-1F49-AFD6-A6C161B30841}"/>
              </a:ext>
            </a:extLst>
          </p:cNvPr>
          <p:cNvCxnSpPr>
            <a:cxnSpLocks/>
          </p:cNvCxnSpPr>
          <p:nvPr/>
        </p:nvCxnSpPr>
        <p:spPr>
          <a:xfrm flipH="1" flipV="1">
            <a:off x="5522431" y="4123342"/>
            <a:ext cx="1347890" cy="64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erge conflict error message">
            <a:extLst>
              <a:ext uri="{FF2B5EF4-FFF2-40B4-BE49-F238E27FC236}">
                <a16:creationId xmlns:a16="http://schemas.microsoft.com/office/drawing/2014/main" id="{B0EFE2CA-DF57-AF4C-AFDA-21972EB9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5" y="4208191"/>
            <a:ext cx="74930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1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B3B83-61F5-9843-BE3B-36750144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Picture 4" descr="What is a Folder?">
            <a:extLst>
              <a:ext uri="{FF2B5EF4-FFF2-40B4-BE49-F238E27FC236}">
                <a16:creationId xmlns:a16="http://schemas.microsoft.com/office/drawing/2014/main" id="{1EC379E6-966D-7A4F-A685-471E92EF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2" y="2647154"/>
            <a:ext cx="1596561" cy="121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566507-495F-7345-9C53-17816D1A9A33}"/>
              </a:ext>
            </a:extLst>
          </p:cNvPr>
          <p:cNvSpPr txBox="1"/>
          <p:nvPr/>
        </p:nvSpPr>
        <p:spPr>
          <a:xfrm>
            <a:off x="1383386" y="4097063"/>
            <a:ext cx="183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B77855-037A-FD46-B401-DB54F1578F18}"/>
              </a:ext>
            </a:extLst>
          </p:cNvPr>
          <p:cNvSpPr txBox="1"/>
          <p:nvPr/>
        </p:nvSpPr>
        <p:spPr>
          <a:xfrm>
            <a:off x="8410871" y="2660277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local</a:t>
            </a:r>
            <a:r>
              <a:rPr lang="es-ES" dirty="0" err="1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29FE71-92A6-6F4F-9A42-B0E139EF211B}"/>
              </a:ext>
            </a:extLst>
          </p:cNvPr>
          <p:cNvSpPr txBox="1"/>
          <p:nvPr/>
        </p:nvSpPr>
        <p:spPr>
          <a:xfrm>
            <a:off x="8410870" y="4359616"/>
            <a:ext cx="183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17D25A-2424-5646-9118-66E0C910F71A}"/>
              </a:ext>
            </a:extLst>
          </p:cNvPr>
          <p:cNvSpPr txBox="1"/>
          <p:nvPr/>
        </p:nvSpPr>
        <p:spPr>
          <a:xfrm>
            <a:off x="8410870" y="6102818"/>
            <a:ext cx="21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my</a:t>
            </a:r>
            <a:r>
              <a:rPr lang="es-ES" dirty="0" err="1"/>
              <a:t>g</a:t>
            </a:r>
            <a:r>
              <a:rPr lang="es-GB" dirty="0"/>
              <a:t>ithub/repository</a:t>
            </a:r>
          </a:p>
        </p:txBody>
      </p:sp>
      <p:pic>
        <p:nvPicPr>
          <p:cNvPr id="4098" name="Picture 2" descr="Code Icon Free Download - Github Fork Icon Png, Transparent Png - kindpng">
            <a:extLst>
              <a:ext uri="{FF2B5EF4-FFF2-40B4-BE49-F238E27FC236}">
                <a16:creationId xmlns:a16="http://schemas.microsoft.com/office/drawing/2014/main" id="{70CBBDB9-428E-BB4A-A6E4-1D4C427F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91" y="3467737"/>
            <a:ext cx="771512" cy="9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a Folder?">
            <a:extLst>
              <a:ext uri="{FF2B5EF4-FFF2-40B4-BE49-F238E27FC236}">
                <a16:creationId xmlns:a16="http://schemas.microsoft.com/office/drawing/2014/main" id="{D43A6B56-ABDC-F24F-8A61-8ACA43BD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5206705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is a Folder?">
            <a:extLst>
              <a:ext uri="{FF2B5EF4-FFF2-40B4-BE49-F238E27FC236}">
                <a16:creationId xmlns:a16="http://schemas.microsoft.com/office/drawing/2014/main" id="{193ABFF3-F095-E842-AEF7-CF3B03E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3478396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Desktop Icon Stock Illustration - Download Image Now - iStock">
            <a:extLst>
              <a:ext uri="{FF2B5EF4-FFF2-40B4-BE49-F238E27FC236}">
                <a16:creationId xmlns:a16="http://schemas.microsoft.com/office/drawing/2014/main" id="{66AE0C99-038C-914B-9207-26DBE0B8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0" y="1878272"/>
            <a:ext cx="1596561" cy="15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hat is a Folder?">
            <a:extLst>
              <a:ext uri="{FF2B5EF4-FFF2-40B4-BE49-F238E27FC236}">
                <a16:creationId xmlns:a16="http://schemas.microsoft.com/office/drawing/2014/main" id="{483079DC-2402-3342-9E10-CE4017FA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1782103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uter Icons Repository Fork Git, fork, fork, git png | PNGEgg">
            <a:extLst>
              <a:ext uri="{FF2B5EF4-FFF2-40B4-BE49-F238E27FC236}">
                <a16:creationId xmlns:a16="http://schemas.microsoft.com/office/drawing/2014/main" id="{946DC540-C919-5346-BF25-41EDCE8C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91" y="4903410"/>
            <a:ext cx="1085076" cy="1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351CA0-27B1-D147-88EB-4D753B2A8D9D}"/>
              </a:ext>
            </a:extLst>
          </p:cNvPr>
          <p:cNvSpPr txBox="1"/>
          <p:nvPr/>
        </p:nvSpPr>
        <p:spPr>
          <a:xfrm>
            <a:off x="4192274" y="2171709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clone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951A51-B84D-C84D-B190-184F41DC3538}"/>
              </a:ext>
            </a:extLst>
          </p:cNvPr>
          <p:cNvSpPr txBox="1"/>
          <p:nvPr/>
        </p:nvSpPr>
        <p:spPr>
          <a:xfrm>
            <a:off x="4192274" y="3666860"/>
            <a:ext cx="147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branch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749F355-AF07-D344-963B-9FAD901DEA33}"/>
              </a:ext>
            </a:extLst>
          </p:cNvPr>
          <p:cNvSpPr txBox="1"/>
          <p:nvPr/>
        </p:nvSpPr>
        <p:spPr>
          <a:xfrm>
            <a:off x="4192274" y="5206705"/>
            <a:ext cx="92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fork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DD4240F-ECFC-4B43-AF13-D9E2B7BDDD37}"/>
              </a:ext>
            </a:extLst>
          </p:cNvPr>
          <p:cNvCxnSpPr/>
          <p:nvPr/>
        </p:nvCxnSpPr>
        <p:spPr>
          <a:xfrm>
            <a:off x="5670692" y="2517481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BD92A98-6371-D34C-A903-15E2161189F2}"/>
              </a:ext>
            </a:extLst>
          </p:cNvPr>
          <p:cNvCxnSpPr/>
          <p:nvPr/>
        </p:nvCxnSpPr>
        <p:spPr>
          <a:xfrm>
            <a:off x="5670692" y="4023744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0028950-3FBD-F242-B2A8-BC83EB91C004}"/>
              </a:ext>
            </a:extLst>
          </p:cNvPr>
          <p:cNvCxnSpPr/>
          <p:nvPr/>
        </p:nvCxnSpPr>
        <p:spPr>
          <a:xfrm>
            <a:off x="5670692" y="5576680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EBB92F-A984-4A48-BD35-F07D28B700F9}"/>
              </a:ext>
            </a:extLst>
          </p:cNvPr>
          <p:cNvSpPr txBox="1"/>
          <p:nvPr/>
        </p:nvSpPr>
        <p:spPr>
          <a:xfrm>
            <a:off x="4179358" y="4308988"/>
            <a:ext cx="263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>
                <a:solidFill>
                  <a:srgbClr val="FF0000"/>
                </a:solidFill>
              </a:rPr>
              <a:t>PULL REQUEST-</a:t>
            </a:r>
            <a:r>
              <a:rPr lang="es-GB" dirty="0">
                <a:solidFill>
                  <a:srgbClr val="FF0000"/>
                </a:solidFill>
                <a:sym typeface="Wingdings" pitchFamily="2" charset="2"/>
              </a:rPr>
              <a:t> OWNER</a:t>
            </a:r>
            <a:endParaRPr lang="es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8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8266-296B-4833-8CC9-9535F711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Git(Hub?)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9C43-80AA-4B04-BA5A-59CA546E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Git</a:t>
            </a:r>
            <a:r>
              <a:rPr lang="en-GB" dirty="0">
                <a:solidFill>
                  <a:schemeClr val="bg2"/>
                </a:solidFill>
              </a:rPr>
              <a:t>Hub</a:t>
            </a:r>
          </a:p>
          <a:p>
            <a:r>
              <a:rPr lang="en-GB" dirty="0"/>
              <a:t>Open source program for version control</a:t>
            </a:r>
          </a:p>
          <a:p>
            <a:r>
              <a:rPr lang="en-GB" dirty="0"/>
              <a:t>Multiple programming languages (</a:t>
            </a:r>
            <a:r>
              <a:rPr lang="en-GB" dirty="0">
                <a:solidFill>
                  <a:srgbClr val="FF0000"/>
                </a:solidFill>
              </a:rPr>
              <a:t>Also Stata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Git</a:t>
            </a:r>
            <a:r>
              <a:rPr lang="en-GB" dirty="0"/>
              <a:t>Hub</a:t>
            </a:r>
          </a:p>
          <a:p>
            <a:r>
              <a:rPr lang="en-GB" dirty="0"/>
              <a:t>A collaboration platform</a:t>
            </a:r>
          </a:p>
          <a:p>
            <a:r>
              <a:rPr lang="en-GB" dirty="0"/>
              <a:t>Showcase</a:t>
            </a:r>
          </a:p>
          <a:p>
            <a:r>
              <a:rPr lang="en-GB" dirty="0"/>
              <a:t>Repository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D6ED7CFA-5BF0-4373-888F-0BE4C433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15" y="58738"/>
            <a:ext cx="3141133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9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193E-EF83-014D-B83D-682BEDCB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Most popular languages on GitHub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EF743E4-3C3D-D44E-88D5-BEB084B22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279313"/>
              </p:ext>
            </p:extLst>
          </p:nvPr>
        </p:nvGraphicFramePr>
        <p:xfrm>
          <a:off x="838200" y="1825625"/>
          <a:ext cx="651605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348539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392404"/>
                    </a:ext>
                  </a:extLst>
                </a:gridCol>
                <a:gridCol w="2309813">
                  <a:extLst>
                    <a:ext uri="{9D8B030D-6E8A-4147-A177-3AD203B41FA5}">
                      <a16:colId xmlns:a16="http://schemas.microsoft.com/office/drawing/2014/main" val="24381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 dirty="0">
                          <a:effectLst/>
                        </a:rPr>
                        <a:t>Place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 err="1">
                          <a:effectLst/>
                        </a:rPr>
                        <a:t>Language</a:t>
                      </a:r>
                      <a:endParaRPr lang="es-E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 dirty="0">
                          <a:effectLst/>
                        </a:rPr>
                        <a:t>%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5871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>
                          <a:effectLst/>
                        </a:rPr>
                        <a:t>JavaScript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18.756% (+0.053%)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3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Python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16.628% (+0.390%)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9171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Java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11.680% (+0.742%)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1244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Go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7.829% (-1.176%)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4426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Ruby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7.588% (+0.776%)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8478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C++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6.985% (-0.439%)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705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TypeScript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6.604% (-0.164%)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6238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PHP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5.081% (-0.046%)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0384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C#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3.614% (-0.221%)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785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10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 dirty="0">
                          <a:effectLst/>
                        </a:rPr>
                        <a:t>      3.253% (+0.072%)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67229638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C5E85A-FFFF-C14F-B506-2A5E11CE6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16214"/>
              </p:ext>
            </p:extLst>
          </p:nvPr>
        </p:nvGraphicFramePr>
        <p:xfrm>
          <a:off x="838200" y="6492875"/>
          <a:ext cx="4394200" cy="426720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3167910675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37102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33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>
                          <a:effectLst/>
                        </a:rPr>
                        <a:t>R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0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33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6365-D1CB-41C8-BBA5-1EE0F264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Growing popularity of Stata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B82C-5419-4A7F-A783-F4ABB849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98B1D0-C95F-3249-A861-AFEE9B0C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1930135"/>
            <a:ext cx="6932041" cy="414231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78E1A4-AD87-074F-AFE1-40C2AB0C1FBB}"/>
              </a:ext>
            </a:extLst>
          </p:cNvPr>
          <p:cNvSpPr/>
          <p:nvPr/>
        </p:nvSpPr>
        <p:spPr>
          <a:xfrm>
            <a:off x="3100979" y="6176962"/>
            <a:ext cx="5007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B" dirty="0"/>
              <a:t>http://www.haghish.com/resources/pdf/github.pdf</a:t>
            </a:r>
          </a:p>
        </p:txBody>
      </p:sp>
    </p:spTree>
    <p:extLst>
      <p:ext uri="{BB962C8B-B14F-4D97-AF65-F5344CB8AC3E}">
        <p14:creationId xmlns:p14="http://schemas.microsoft.com/office/powerpoint/2010/main" val="215856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9D90B-690F-5346-BE55-D95A3FB5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8D0FD-1948-1C48-8763-F4BC8E03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B" dirty="0"/>
              <a:t>Version control, git, GitHub</a:t>
            </a:r>
          </a:p>
          <a:p>
            <a:r>
              <a:rPr lang="es-GB" dirty="0"/>
              <a:t>Frequently used terms</a:t>
            </a:r>
          </a:p>
          <a:p>
            <a:r>
              <a:rPr lang="es-GB" dirty="0"/>
              <a:t>GitHub in Mac/Windows</a:t>
            </a:r>
          </a:p>
          <a:p>
            <a:r>
              <a:rPr lang="es-GB" dirty="0"/>
              <a:t>Integration with R?</a:t>
            </a:r>
          </a:p>
        </p:txBody>
      </p:sp>
    </p:spTree>
    <p:extLst>
      <p:ext uri="{BB962C8B-B14F-4D97-AF65-F5344CB8AC3E}">
        <p14:creationId xmlns:p14="http://schemas.microsoft.com/office/powerpoint/2010/main" val="342910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20CF7-9F11-9941-BB87-EFC55453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6CCA93-840C-C54F-B220-7A47F47B0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ADC3E6-E003-B343-9EFD-2200649C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51" y="863599"/>
            <a:ext cx="10615898" cy="5787321"/>
          </a:xfrm>
          <a:prstGeom prst="rect">
            <a:avLst/>
          </a:prstGeom>
        </p:spPr>
      </p:pic>
      <p:sp>
        <p:nvSpPr>
          <p:cNvPr id="5" name="Marco 4">
            <a:extLst>
              <a:ext uri="{FF2B5EF4-FFF2-40B4-BE49-F238E27FC236}">
                <a16:creationId xmlns:a16="http://schemas.microsoft.com/office/drawing/2014/main" id="{44305901-F34A-154E-A8E9-4AD6469CE5A9}"/>
              </a:ext>
            </a:extLst>
          </p:cNvPr>
          <p:cNvSpPr/>
          <p:nvPr/>
        </p:nvSpPr>
        <p:spPr>
          <a:xfrm>
            <a:off x="9939867" y="1286933"/>
            <a:ext cx="1413933" cy="72813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0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CBE00-58E9-F845-B5DA-14F9F7B1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F8520B-5FE2-0646-A1A0-1B19D460C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512198"/>
            <a:ext cx="11347446" cy="5980678"/>
          </a:xfrm>
        </p:spPr>
      </p:pic>
    </p:spTree>
    <p:extLst>
      <p:ext uri="{BB962C8B-B14F-4D97-AF65-F5344CB8AC3E}">
        <p14:creationId xmlns:p14="http://schemas.microsoft.com/office/powerpoint/2010/main" val="3451177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12795-4ED4-704E-A6DC-35EC60EC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6" name="Marcador de contenido 5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302F59D4-691A-E643-B64A-9FC2D2C74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81077"/>
            <a:ext cx="10998200" cy="6295845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079520-18EE-3B4A-AD75-582F01942E24}"/>
              </a:ext>
            </a:extLst>
          </p:cNvPr>
          <p:cNvSpPr txBox="1"/>
          <p:nvPr/>
        </p:nvSpPr>
        <p:spPr>
          <a:xfrm>
            <a:off x="8586629" y="2421467"/>
            <a:ext cx="25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Notifications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C472ED-AE23-9640-BF26-D69EC43DA802}"/>
              </a:ext>
            </a:extLst>
          </p:cNvPr>
          <p:cNvCxnSpPr/>
          <p:nvPr/>
        </p:nvCxnSpPr>
        <p:spPr>
          <a:xfrm flipV="1">
            <a:off x="10617200" y="704740"/>
            <a:ext cx="0" cy="18521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6E4254-9551-2B4D-9CB7-10512CF5CA28}"/>
              </a:ext>
            </a:extLst>
          </p:cNvPr>
          <p:cNvCxnSpPr>
            <a:cxnSpLocks/>
          </p:cNvCxnSpPr>
          <p:nvPr/>
        </p:nvCxnSpPr>
        <p:spPr>
          <a:xfrm flipV="1">
            <a:off x="11222564" y="704740"/>
            <a:ext cx="0" cy="30544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CA4A4C-F2E8-664B-B91D-16B2D76318A7}"/>
              </a:ext>
            </a:extLst>
          </p:cNvPr>
          <p:cNvSpPr txBox="1"/>
          <p:nvPr/>
        </p:nvSpPr>
        <p:spPr>
          <a:xfrm>
            <a:off x="9855199" y="3665163"/>
            <a:ext cx="168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User settings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F6B44B2-4DC1-6540-AD7F-7968014B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5073470"/>
            <a:ext cx="3975100" cy="15875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2E0B130-5BEE-F942-9BA3-23A258A6113E}"/>
              </a:ext>
            </a:extLst>
          </p:cNvPr>
          <p:cNvSpPr txBox="1"/>
          <p:nvPr/>
        </p:nvSpPr>
        <p:spPr>
          <a:xfrm>
            <a:off x="8381999" y="5305619"/>
            <a:ext cx="168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Help files</a:t>
            </a:r>
          </a:p>
        </p:txBody>
      </p:sp>
    </p:spTree>
    <p:extLst>
      <p:ext uri="{BB962C8B-B14F-4D97-AF65-F5344CB8AC3E}">
        <p14:creationId xmlns:p14="http://schemas.microsoft.com/office/powerpoint/2010/main" val="246581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F133F-3507-464D-9FB9-C8A6E77C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7595F-3EF9-FA46-AB1D-B2345DF0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182F81-69C4-5447-93FF-41019965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67" y="847197"/>
            <a:ext cx="9711266" cy="57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A6279-2DD8-AA41-8C37-9F17073C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9AFC0-F5C6-1A48-94D3-0B2E03E1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28029F-B85A-2746-AE7F-0E7E7AE4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6" y="455973"/>
            <a:ext cx="9025467" cy="6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A8D55-756D-B446-90DD-8DD81480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F1F2E-5388-EF4D-985B-CC80CA2E1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B0C1C-BA23-454C-8234-3146C52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11150"/>
            <a:ext cx="90424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592-8B94-4AA6-84A8-64184689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0FDB-EB37-45DF-B088-7DE7B7A7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6ECC7-E4BA-44D4-B8D7-0FBA9AE9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8" y="0"/>
            <a:ext cx="1109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5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BD4A-DBEB-4D7E-97A9-42117B1B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2625-A107-4F75-A1B5-AE8E37BA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work in progress to be pulled into </a:t>
            </a:r>
            <a:r>
              <a:rPr lang="en-GB"/>
              <a:t>the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28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4B750A-2A2F-4E59-A808-37F19FC7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242DE-2078-49B1-B88F-D3030D02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42D4D-FED5-4BF6-9700-7C1C0CCD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5776"/>
            <a:ext cx="10923740" cy="53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AFA9-17CC-4538-91CC-A5C4618B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91D5-0053-4C29-B75A-721BC0F5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020A2-F97D-4404-BA19-86EED16E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7" y="1825625"/>
            <a:ext cx="8933645" cy="45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9F2196D2-616E-45DB-ADF9-55DEBB1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5" y="1635535"/>
            <a:ext cx="506306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">
            <a:extLst>
              <a:ext uri="{FF2B5EF4-FFF2-40B4-BE49-F238E27FC236}">
                <a16:creationId xmlns:a16="http://schemas.microsoft.com/office/drawing/2014/main" id="{D9790F8A-BF0D-42B0-985D-830BDA19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73" y="2740025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2AD72C-E71E-4809-987A-7778357337BD}"/>
              </a:ext>
            </a:extLst>
          </p:cNvPr>
          <p:cNvSpPr/>
          <p:nvPr/>
        </p:nvSpPr>
        <p:spPr>
          <a:xfrm>
            <a:off x="9320981" y="2477729"/>
            <a:ext cx="2595444" cy="16075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VERSION CONTROL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CA0BB07F-1531-4565-A722-DCEFAD889019}"/>
              </a:ext>
            </a:extLst>
          </p:cNvPr>
          <p:cNvSpPr/>
          <p:nvPr/>
        </p:nvSpPr>
        <p:spPr>
          <a:xfrm>
            <a:off x="5228823" y="2740025"/>
            <a:ext cx="729050" cy="6889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0E5DC007-3230-42A3-BFAF-2F3EBAAFDC16}"/>
              </a:ext>
            </a:extLst>
          </p:cNvPr>
          <p:cNvSpPr/>
          <p:nvPr/>
        </p:nvSpPr>
        <p:spPr>
          <a:xfrm>
            <a:off x="8337225" y="2756124"/>
            <a:ext cx="729050" cy="6889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90EF81B7-CD9A-4E02-B974-F09AF10D5D83}"/>
              </a:ext>
            </a:extLst>
          </p:cNvPr>
          <p:cNvSpPr/>
          <p:nvPr/>
        </p:nvSpPr>
        <p:spPr>
          <a:xfrm rot="18653442">
            <a:off x="5228823" y="2649873"/>
            <a:ext cx="729050" cy="8763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43EE2B42-C69E-4598-B8DA-BD059E806803}"/>
              </a:ext>
            </a:extLst>
          </p:cNvPr>
          <p:cNvSpPr/>
          <p:nvPr/>
        </p:nvSpPr>
        <p:spPr>
          <a:xfrm rot="18653442">
            <a:off x="8322653" y="2649872"/>
            <a:ext cx="729050" cy="8763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84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773D-7A29-49D5-8DFF-2DBF11C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7239-E80D-413E-BAA6-5F9C491C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32C50-B99C-7448-9EB3-B9BAA215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46229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773D-7A29-49D5-8DFF-2DBF11C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on a UCL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7239-E80D-413E-BAA6-5F9C491C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21897-0720-4BDA-8A83-25071A1E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74" y="1825625"/>
            <a:ext cx="5698652" cy="46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195E-E8AC-4B6D-9FED-38397838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37"/>
            <a:ext cx="10515600" cy="1325563"/>
          </a:xfrm>
        </p:spPr>
        <p:txBody>
          <a:bodyPr/>
          <a:lstStyle/>
          <a:p>
            <a:r>
              <a:rPr lang="en-GB" dirty="0"/>
              <a:t>Clone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DBAB-2BE1-4559-B441-DF3FCF6A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48787-2284-4A11-9FEA-12222814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625"/>
            <a:ext cx="10097729" cy="5473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318791-9035-4A94-8864-BC2F441A71B6}"/>
              </a:ext>
            </a:extLst>
          </p:cNvPr>
          <p:cNvSpPr/>
          <p:nvPr/>
        </p:nvSpPr>
        <p:spPr>
          <a:xfrm>
            <a:off x="8377084" y="2197510"/>
            <a:ext cx="2976716" cy="2536722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263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752D-457D-4483-9369-D5D4D5B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can see the cloned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17DB-875D-4796-8917-17901830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DCE9C-DCA3-4EE7-8D6F-C6191E70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1" y="1825624"/>
            <a:ext cx="9916011" cy="48596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460715-2AF7-40CA-B6BC-3209E7190697}"/>
              </a:ext>
            </a:extLst>
          </p:cNvPr>
          <p:cNvSpPr/>
          <p:nvPr/>
        </p:nvSpPr>
        <p:spPr>
          <a:xfrm>
            <a:off x="2654710" y="6046839"/>
            <a:ext cx="6548284" cy="265060"/>
          </a:xfrm>
          <a:prstGeom prst="roundRect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95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C07-0120-45C0-81EF-417E153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resources: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C0F5-5754-46C5-8AA8-10C1D52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1825625"/>
            <a:ext cx="11057586" cy="4351338"/>
          </a:xfrm>
        </p:spPr>
        <p:txBody>
          <a:bodyPr/>
          <a:lstStyle/>
          <a:p>
            <a:r>
              <a:rPr lang="en-GB" dirty="0"/>
              <a:t>The Git book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https://git-scm.com/book/en/v2</a:t>
            </a:r>
            <a:endParaRPr lang="en-GB" dirty="0"/>
          </a:p>
          <a:p>
            <a:r>
              <a:rPr lang="en-GB" dirty="0"/>
              <a:t>Set up Git course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https://docs.github.com/en/get-started/quickstart/set-up-git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FBDD-DE10-4AF0-9683-802669B65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948" y="3429000"/>
            <a:ext cx="2704684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1C2E-CA06-4E33-B870-95F606DA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DE2D-4563-4A8E-B4EE-2E05AD47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“A </a:t>
            </a:r>
            <a:r>
              <a:rPr lang="en-GB" sz="4800" dirty="0">
                <a:highlight>
                  <a:srgbClr val="FFFF00"/>
                </a:highlight>
              </a:rPr>
              <a:t>free</a:t>
            </a:r>
            <a:r>
              <a:rPr lang="en-GB" sz="4800" dirty="0"/>
              <a:t> and </a:t>
            </a:r>
            <a:r>
              <a:rPr lang="en-GB" sz="4800" dirty="0">
                <a:highlight>
                  <a:srgbClr val="FFFF00"/>
                </a:highlight>
              </a:rPr>
              <a:t>open source</a:t>
            </a:r>
            <a:r>
              <a:rPr lang="en-GB" sz="4800" dirty="0"/>
              <a:t> distributed </a:t>
            </a:r>
            <a:r>
              <a:rPr lang="en-GB" sz="4800" dirty="0">
                <a:highlight>
                  <a:srgbClr val="00FF00"/>
                </a:highlight>
              </a:rPr>
              <a:t>version control system</a:t>
            </a:r>
            <a:r>
              <a:rPr lang="en-GB" sz="4800" dirty="0"/>
              <a:t> designed to handle everything from small to very large projects with speed and efficiency”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endParaRPr lang="en-GB" sz="3600" dirty="0"/>
          </a:p>
          <a:p>
            <a:endParaRPr lang="en-GB" sz="3600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4E4770BF-6E38-48DE-87CB-76DA22C5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61" y="68103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8A0A3-48A0-4A4F-915A-0638A035F0A2}"/>
              </a:ext>
            </a:extLst>
          </p:cNvPr>
          <p:cNvSpPr txBox="1"/>
          <p:nvPr/>
        </p:nvSpPr>
        <p:spPr>
          <a:xfrm>
            <a:off x="731032" y="617696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https://git-scm.com/</a:t>
            </a:r>
          </a:p>
        </p:txBody>
      </p:sp>
    </p:spTree>
    <p:extLst>
      <p:ext uri="{BB962C8B-B14F-4D97-AF65-F5344CB8AC3E}">
        <p14:creationId xmlns:p14="http://schemas.microsoft.com/office/powerpoint/2010/main" val="285044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D73FE-ED23-5143-AA92-685749CC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03"/>
            <a:ext cx="10515600" cy="1325563"/>
          </a:xfrm>
        </p:spPr>
        <p:txBody>
          <a:bodyPr/>
          <a:lstStyle/>
          <a:p>
            <a:r>
              <a:rPr lang="en-GB" dirty="0"/>
              <a:t>Version control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77748-635F-BB49-86DB-D9F76AF7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2" y="1253329"/>
            <a:ext cx="6118653" cy="4974475"/>
          </a:xfrm>
        </p:spPr>
        <p:txBody>
          <a:bodyPr/>
          <a:lstStyle/>
          <a:p>
            <a:r>
              <a:rPr lang="en-GB" dirty="0"/>
              <a:t>Record changes over time</a:t>
            </a:r>
          </a:p>
          <a:p>
            <a:r>
              <a:rPr lang="en-GB" dirty="0"/>
              <a:t>Management of changes to documents, programs, web sites, or any other information</a:t>
            </a:r>
          </a:p>
          <a:p>
            <a:r>
              <a:rPr lang="en-GB" dirty="0"/>
              <a:t>Snapshots of every change you make</a:t>
            </a:r>
          </a:p>
          <a:p>
            <a:r>
              <a:rPr lang="en-GB" dirty="0"/>
              <a:t>Revert changes if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The Most Confusing Moments In The Matrix Trilogy Explained">
            <a:extLst>
              <a:ext uri="{FF2B5EF4-FFF2-40B4-BE49-F238E27FC236}">
                <a16:creationId xmlns:a16="http://schemas.microsoft.com/office/drawing/2014/main" id="{76E1FFD6-CAE2-F04E-BCFE-54F3788F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44" y="1842469"/>
            <a:ext cx="5650656" cy="31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3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300B9-1765-9342-BD83-2373E940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54" y="428708"/>
            <a:ext cx="10515600" cy="1325563"/>
          </a:xfrm>
        </p:spPr>
        <p:txBody>
          <a:bodyPr/>
          <a:lstStyle/>
          <a:p>
            <a:r>
              <a:rPr lang="en-GB" dirty="0"/>
              <a:t>Track changes in MS Word</a:t>
            </a:r>
            <a:endParaRPr lang="es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960B0-D523-A441-9590-10592E08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E5DE08-3304-7449-BFCE-FAFABF17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54" y="1408120"/>
            <a:ext cx="6734233" cy="35641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B4B220-9129-6242-A5BB-E8F9F2492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798" b="56916"/>
          <a:stretch/>
        </p:blipFill>
        <p:spPr>
          <a:xfrm>
            <a:off x="225954" y="1422052"/>
            <a:ext cx="5537200" cy="2368550"/>
          </a:xfrm>
          <a:prstGeom prst="rect">
            <a:avLst/>
          </a:prstGeom>
        </p:spPr>
      </p:pic>
      <p:pic>
        <p:nvPicPr>
          <p:cNvPr id="1030" name="Picture 6" descr="Green check mark icon tick symbol in green color Vector Image">
            <a:extLst>
              <a:ext uri="{FF2B5EF4-FFF2-40B4-BE49-F238E27FC236}">
                <a16:creationId xmlns:a16="http://schemas.microsoft.com/office/drawing/2014/main" id="{E47453D3-E814-CC4D-9976-3C36A0F7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4" y="3808413"/>
            <a:ext cx="2195295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64F3A77-38DD-EC43-9860-682AEF2E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78" y="4106319"/>
            <a:ext cx="1232105" cy="14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3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76051-8F20-914B-96CD-AECABD9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2D9DAA-21BF-A646-8762-FE349B3A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5900"/>
            <a:ext cx="9448800" cy="6426200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D607E08-44FF-EB44-8D1C-3EC8F1C0C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400691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7B0A8-384F-FF4A-8B5F-D63B652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AB7E7-F4DD-BB4A-B3F1-1D412564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35E3AEE-43BD-2249-B1DB-216BA2E2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57" y="1066800"/>
            <a:ext cx="7884251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CB37-0615-4FE5-A007-2BD294FB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version control?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B7DC-19F5-4127-A6CA-0D38FA4C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2" descr="Git">
            <a:extLst>
              <a:ext uri="{FF2B5EF4-FFF2-40B4-BE49-F238E27FC236}">
                <a16:creationId xmlns:a16="http://schemas.microsoft.com/office/drawing/2014/main" id="{2F7DB2B5-EC96-445C-B66D-948F2A54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58" y="2269039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8A82704D-2703-4BD6-B92D-5290B0DB7221}"/>
              </a:ext>
            </a:extLst>
          </p:cNvPr>
          <p:cNvSpPr/>
          <p:nvPr/>
        </p:nvSpPr>
        <p:spPr>
          <a:xfrm>
            <a:off x="4297804" y="222953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F1860A-398B-491E-9BC0-D1B7DF40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26" y="2229535"/>
            <a:ext cx="11334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DAD75CD-BBF9-4C3F-91C4-DD8A1EA6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80" y="2284100"/>
            <a:ext cx="1430255" cy="8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inus Sign 9">
            <a:extLst>
              <a:ext uri="{FF2B5EF4-FFF2-40B4-BE49-F238E27FC236}">
                <a16:creationId xmlns:a16="http://schemas.microsoft.com/office/drawing/2014/main" id="{C71396BA-37EC-4265-B663-3EBA38CBA101}"/>
              </a:ext>
            </a:extLst>
          </p:cNvPr>
          <p:cNvSpPr/>
          <p:nvPr/>
        </p:nvSpPr>
        <p:spPr>
          <a:xfrm rot="18610119">
            <a:off x="6558875" y="2281921"/>
            <a:ext cx="1341589" cy="9144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GitHub">
            <a:extLst>
              <a:ext uri="{FF2B5EF4-FFF2-40B4-BE49-F238E27FC236}">
                <a16:creationId xmlns:a16="http://schemas.microsoft.com/office/drawing/2014/main" id="{9D86FAFB-1ABC-426F-8B9B-32C7801F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16" y="3546621"/>
            <a:ext cx="3355569" cy="22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tbucket">
            <a:extLst>
              <a:ext uri="{FF2B5EF4-FFF2-40B4-BE49-F238E27FC236}">
                <a16:creationId xmlns:a16="http://schemas.microsoft.com/office/drawing/2014/main" id="{48C63D7F-313A-4A94-9421-4863A1FA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2" y="5138813"/>
            <a:ext cx="1564118" cy="11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itLab">
            <a:extLst>
              <a:ext uri="{FF2B5EF4-FFF2-40B4-BE49-F238E27FC236}">
                <a16:creationId xmlns:a16="http://schemas.microsoft.com/office/drawing/2014/main" id="{F5078551-C4BD-4479-BAB9-D940B06D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63" y="4244409"/>
            <a:ext cx="854433" cy="9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pache Subversion - Wikipedia">
            <a:extLst>
              <a:ext uri="{FF2B5EF4-FFF2-40B4-BE49-F238E27FC236}">
                <a16:creationId xmlns:a16="http://schemas.microsoft.com/office/drawing/2014/main" id="{CB93BD92-C5EC-F243-B092-04D3A7DA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81" y="4350048"/>
            <a:ext cx="1185090" cy="10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0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552</Words>
  <Application>Microsoft Macintosh PowerPoint</Application>
  <PresentationFormat>Panorámica</PresentationFormat>
  <Paragraphs>135</Paragraphs>
  <Slides>34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Version control, git, and GitHub</vt:lpstr>
      <vt:lpstr>Outline</vt:lpstr>
      <vt:lpstr>Presentación de PowerPoint</vt:lpstr>
      <vt:lpstr>What is git?</vt:lpstr>
      <vt:lpstr>Version control</vt:lpstr>
      <vt:lpstr>Track changes in MS Word</vt:lpstr>
      <vt:lpstr>Presentación de PowerPoint</vt:lpstr>
      <vt:lpstr>Presentación de PowerPoint</vt:lpstr>
      <vt:lpstr>Online version control? </vt:lpstr>
      <vt:lpstr>Presentación de PowerPoint</vt:lpstr>
      <vt:lpstr>Snapshots, not differences</vt:lpstr>
      <vt:lpstr>Frequently used terms</vt:lpstr>
      <vt:lpstr>Main sections of a Git project</vt:lpstr>
      <vt:lpstr>Branches</vt:lpstr>
      <vt:lpstr>Conflict</vt:lpstr>
      <vt:lpstr>Presentación de PowerPoint</vt:lpstr>
      <vt:lpstr>What is Git(Hub?)</vt:lpstr>
      <vt:lpstr>Most popular languages on GitHub</vt:lpstr>
      <vt:lpstr>Growing popularity of Stata in GitHub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Pull request</vt:lpstr>
      <vt:lpstr>Creating a new repository</vt:lpstr>
      <vt:lpstr>Presentación de PowerPoint</vt:lpstr>
      <vt:lpstr>MAC terminal</vt:lpstr>
      <vt:lpstr>Windows on a UCL computer</vt:lpstr>
      <vt:lpstr>Clone the repository</vt:lpstr>
      <vt:lpstr>Now we can see the cloned repository</vt:lpstr>
      <vt:lpstr>Useful resources: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Valencia-Hernandez, Carlos Andres</dc:creator>
  <cp:lastModifiedBy>Valencia-Hernandez, Carlos Andres</cp:lastModifiedBy>
  <cp:revision>45</cp:revision>
  <dcterms:created xsi:type="dcterms:W3CDTF">2021-05-12T10:17:01Z</dcterms:created>
  <dcterms:modified xsi:type="dcterms:W3CDTF">2021-06-29T10:26:13Z</dcterms:modified>
</cp:coreProperties>
</file>